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4"/>
  </p:sldMasterIdLst>
  <p:notesMasterIdLst>
    <p:notesMasterId r:id="rId23"/>
  </p:notesMasterIdLst>
  <p:handoutMasterIdLst>
    <p:handoutMasterId r:id="rId24"/>
  </p:handoutMasterIdLst>
  <p:sldIdLst>
    <p:sldId id="256" r:id="rId5"/>
    <p:sldId id="257" r:id="rId6"/>
    <p:sldId id="278" r:id="rId7"/>
    <p:sldId id="286" r:id="rId8"/>
    <p:sldId id="292" r:id="rId9"/>
    <p:sldId id="293" r:id="rId10"/>
    <p:sldId id="287" r:id="rId11"/>
    <p:sldId id="289" r:id="rId12"/>
    <p:sldId id="288" r:id="rId13"/>
    <p:sldId id="291" r:id="rId14"/>
    <p:sldId id="299" r:id="rId15"/>
    <p:sldId id="279" r:id="rId16"/>
    <p:sldId id="294" r:id="rId17"/>
    <p:sldId id="280" r:id="rId18"/>
    <p:sldId id="295" r:id="rId19"/>
    <p:sldId id="296" r:id="rId20"/>
    <p:sldId id="302" r:id="rId21"/>
    <p:sldId id="30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17847-D804-46A8-88A9-658F59A05EDC}" v="1" dt="2025-02-20T20:58:57.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0634" autoAdjust="0"/>
  </p:normalViewPr>
  <p:slideViewPr>
    <p:cSldViewPr snapToGrid="0">
      <p:cViewPr varScale="1">
        <p:scale>
          <a:sx n="100" d="100"/>
          <a:sy n="100" d="100"/>
        </p:scale>
        <p:origin x="990" y="102"/>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2/20/2025</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2/20/2025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404043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218252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FB0F-6E9E-E542-63A0-4453FCA25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C88E3-B135-8C88-7EA6-0B7208940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45794-D20A-0712-5249-885373FA6C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D0595F-4AEF-2D2A-991F-D18BD9D75CF6}"/>
              </a:ext>
            </a:extLst>
          </p:cNvPr>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2911654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0FB36-3216-72FD-34C4-D066BEF10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2F00F-F4BF-3090-3507-C1B1F3413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B32CC-0055-70CA-AE3A-E70C53A79D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61E936-0743-96BF-6805-78356C015307}"/>
              </a:ext>
            </a:extLst>
          </p:cNvPr>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3286588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dirty="0"/>
          </a:p>
        </p:txBody>
      </p:sp>
    </p:spTree>
    <p:extLst>
      <p:ext uri="{BB962C8B-B14F-4D97-AF65-F5344CB8AC3E}">
        <p14:creationId xmlns:p14="http://schemas.microsoft.com/office/powerpoint/2010/main" val="209032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dirty="0"/>
          </a:p>
        </p:txBody>
      </p:sp>
    </p:spTree>
    <p:extLst>
      <p:ext uri="{BB962C8B-B14F-4D97-AF65-F5344CB8AC3E}">
        <p14:creationId xmlns:p14="http://schemas.microsoft.com/office/powerpoint/2010/main" val="206614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dirty="0"/>
          </a:p>
        </p:txBody>
      </p:sp>
    </p:spTree>
    <p:extLst>
      <p:ext uri="{BB962C8B-B14F-4D97-AF65-F5344CB8AC3E}">
        <p14:creationId xmlns:p14="http://schemas.microsoft.com/office/powerpoint/2010/main" val="185035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C8E45-4DF9-5748-875F-04EBC24F8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40A42-0131-8DD5-F177-45C6468CE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86699-FEF2-4B2B-BC6A-58163F52C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3B8E06-FB6C-1746-1A97-90247BED3393}"/>
              </a:ext>
            </a:extLst>
          </p:cNvPr>
          <p:cNvSpPr>
            <a:spLocks noGrp="1"/>
          </p:cNvSpPr>
          <p:nvPr>
            <p:ph type="sldNum" sz="quarter" idx="5"/>
          </p:nvPr>
        </p:nvSpPr>
        <p:spPr/>
        <p:txBody>
          <a:bodyPr/>
          <a:lstStyle/>
          <a:p>
            <a:fld id="{22289C57-55D7-40A4-A101-E74FAC7A092B}" type="slidenum">
              <a:rPr lang="en-US" smtClean="0"/>
              <a:t>17</a:t>
            </a:fld>
            <a:endParaRPr lang="en-US" dirty="0"/>
          </a:p>
        </p:txBody>
      </p:sp>
    </p:spTree>
    <p:extLst>
      <p:ext uri="{BB962C8B-B14F-4D97-AF65-F5344CB8AC3E}">
        <p14:creationId xmlns:p14="http://schemas.microsoft.com/office/powerpoint/2010/main" val="268314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4697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9087171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8779281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28950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315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77923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05290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37540922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1424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83593361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134746380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32760686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5273880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84488365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A49DFD55-3C28-40EF-9E31-A92D2E4017FF}" type="slidenum">
              <a:rPr lang="en-US" smtClean="0"/>
              <a:t>‹#›</a:t>
            </a:fld>
            <a:endParaRPr lang="en-US" dirty="0"/>
          </a:p>
        </p:txBody>
      </p:sp>
    </p:spTree>
    <p:extLst>
      <p:ext uri="{BB962C8B-B14F-4D97-AF65-F5344CB8AC3E}">
        <p14:creationId xmlns:p14="http://schemas.microsoft.com/office/powerpoint/2010/main" val="297514722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9DFD55-3C28-40EF-9E31-A92D2E4017F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80253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7" r:id="rId15"/>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 name="Straight Connector 5">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965201" y="643467"/>
            <a:ext cx="6255026" cy="5054008"/>
          </a:xfrm>
        </p:spPr>
        <p:txBody>
          <a:bodyPr vert="horz" lIns="91440" tIns="45720" rIns="91440" bIns="45720" rtlCol="0" anchor="ctr">
            <a:normAutofit/>
          </a:bodyPr>
          <a:lstStyle/>
          <a:p>
            <a:pPr algn="r"/>
            <a:r>
              <a:rPr lang="en-US" sz="6000" spc="-50" dirty="0">
                <a:solidFill>
                  <a:schemeClr val="tx1">
                    <a:lumMod val="85000"/>
                    <a:lumOff val="15000"/>
                  </a:schemeClr>
                </a:solidFill>
              </a:rPr>
              <a:t>Update on Negotiations with Power-Transitions</a:t>
            </a:r>
            <a:br>
              <a:rPr lang="en-US" sz="8000" spc="-50" dirty="0">
                <a:solidFill>
                  <a:schemeClr val="tx1">
                    <a:lumMod val="85000"/>
                    <a:lumOff val="15000"/>
                  </a:schemeClr>
                </a:solidFill>
              </a:rPr>
            </a:br>
            <a:r>
              <a:rPr lang="en-US" sz="3200" spc="-50" dirty="0">
                <a:solidFill>
                  <a:schemeClr val="tx1">
                    <a:lumMod val="85000"/>
                    <a:lumOff val="15000"/>
                  </a:schemeClr>
                </a:solidFill>
              </a:rPr>
              <a:t>February 20, 2025</a:t>
            </a:r>
            <a:endParaRPr lang="en-US" sz="8000" spc="-50" dirty="0">
              <a:solidFill>
                <a:schemeClr val="tx1">
                  <a:lumMod val="85000"/>
                  <a:lumOff val="15000"/>
                </a:schemeClr>
              </a:solidFill>
            </a:endParaRPr>
          </a:p>
        </p:txBody>
      </p:sp>
      <p:cxnSp>
        <p:nvCxnSpPr>
          <p:cNvPr id="34" name="Straight Connector 3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860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879E-7641-E1D1-EB39-EC9BD07FD862}"/>
              </a:ext>
            </a:extLst>
          </p:cNvPr>
          <p:cNvSpPr>
            <a:spLocks noGrp="1"/>
          </p:cNvSpPr>
          <p:nvPr>
            <p:ph type="title"/>
          </p:nvPr>
        </p:nvSpPr>
        <p:spPr/>
        <p:txBody>
          <a:bodyPr/>
          <a:lstStyle/>
          <a:p>
            <a:r>
              <a:rPr lang="en-US" dirty="0"/>
              <a:t>Post Acquisition Obligations </a:t>
            </a:r>
          </a:p>
        </p:txBody>
      </p:sp>
      <p:sp>
        <p:nvSpPr>
          <p:cNvPr id="3" name="Content Placeholder 2">
            <a:extLst>
              <a:ext uri="{FF2B5EF4-FFF2-40B4-BE49-F238E27FC236}">
                <a16:creationId xmlns:a16="http://schemas.microsoft.com/office/drawing/2014/main" id="{DBBCF824-F59A-F85B-AEB2-0B33931F3BAE}"/>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following provisions apply after PT has acquired the two (2) acres:</a:t>
            </a:r>
          </a:p>
          <a:p>
            <a:r>
              <a:rPr lang="en-US" dirty="0">
                <a:latin typeface="Times New Roman" panose="02020603050405020304" pitchFamily="18" charset="0"/>
                <a:cs typeface="Times New Roman" panose="02020603050405020304" pitchFamily="18" charset="0"/>
              </a:rPr>
              <a:t>City’s </a:t>
            </a:r>
            <a:r>
              <a:rPr lang="en-US" b="1" i="1" dirty="0">
                <a:latin typeface="Times New Roman" panose="02020603050405020304" pitchFamily="18" charset="0"/>
                <a:cs typeface="Times New Roman" panose="02020603050405020304" pitchFamily="18" charset="0"/>
              </a:rPr>
              <a:t>Right</a:t>
            </a:r>
            <a:r>
              <a:rPr lang="en-US" dirty="0">
                <a:latin typeface="Times New Roman" panose="02020603050405020304" pitchFamily="18" charset="0"/>
                <a:cs typeface="Times New Roman" panose="02020603050405020304" pitchFamily="18" charset="0"/>
              </a:rPr>
              <a:t> to Re-purchase.</a:t>
            </a:r>
          </a:p>
          <a:p>
            <a:pPr lvl="1"/>
            <a:r>
              <a:rPr lang="en-US" dirty="0">
                <a:latin typeface="Times New Roman" panose="02020603050405020304" pitchFamily="18" charset="0"/>
                <a:cs typeface="Times New Roman" panose="02020603050405020304" pitchFamily="18" charset="0"/>
              </a:rPr>
              <a:t>The City has the right (</a:t>
            </a:r>
            <a:r>
              <a:rPr lang="en-US" b="1" i="1" dirty="0">
                <a:latin typeface="Times New Roman" panose="02020603050405020304" pitchFamily="18" charset="0"/>
                <a:cs typeface="Times New Roman" panose="02020603050405020304" pitchFamily="18" charset="0"/>
              </a:rPr>
              <a:t>but not the obligation</a:t>
            </a:r>
            <a:r>
              <a:rPr lang="en-US" dirty="0">
                <a:latin typeface="Times New Roman" panose="02020603050405020304" pitchFamily="18" charset="0"/>
                <a:cs typeface="Times New Roman" panose="02020603050405020304" pitchFamily="18" charset="0"/>
              </a:rPr>
              <a:t>) to re-purchase the two acres if:</a:t>
            </a:r>
          </a:p>
          <a:p>
            <a:pPr lvl="2"/>
            <a:r>
              <a:rPr lang="en-US" dirty="0">
                <a:latin typeface="Times New Roman" panose="02020603050405020304" pitchFamily="18" charset="0"/>
                <a:cs typeface="Times New Roman" panose="02020603050405020304" pitchFamily="18" charset="0"/>
              </a:rPr>
              <a:t>PT decides, for what ever reason, not to develop the BESS facility</a:t>
            </a:r>
          </a:p>
          <a:p>
            <a:pPr lvl="2"/>
            <a:r>
              <a:rPr lang="en-US" dirty="0">
                <a:latin typeface="Times New Roman" panose="02020603050405020304" pitchFamily="18" charset="0"/>
                <a:cs typeface="Times New Roman" panose="02020603050405020304" pitchFamily="18" charset="0"/>
              </a:rPr>
              <a:t>Upon conclusion of the commercial operation of the BESS project</a:t>
            </a:r>
          </a:p>
          <a:p>
            <a:pPr lvl="1"/>
            <a:r>
              <a:rPr lang="en-US" dirty="0">
                <a:latin typeface="Times New Roman" panose="02020603050405020304" pitchFamily="18" charset="0"/>
                <a:cs typeface="Times New Roman" panose="02020603050405020304" pitchFamily="18" charset="0"/>
              </a:rPr>
              <a:t>Purchase Price subject to negotiation</a:t>
            </a:r>
          </a:p>
          <a:p>
            <a:r>
              <a:rPr lang="en-US" dirty="0">
                <a:latin typeface="Times New Roman" panose="02020603050405020304" pitchFamily="18" charset="0"/>
                <a:cs typeface="Times New Roman" panose="02020603050405020304" pitchFamily="18" charset="0"/>
              </a:rPr>
              <a:t>City </a:t>
            </a:r>
            <a:r>
              <a:rPr lang="en-US" b="1" i="1" dirty="0">
                <a:latin typeface="Times New Roman" panose="02020603050405020304" pitchFamily="18" charset="0"/>
                <a:cs typeface="Times New Roman" panose="02020603050405020304" pitchFamily="18" charset="0"/>
              </a:rPr>
              <a:t>Obligation</a:t>
            </a:r>
            <a:r>
              <a:rPr lang="en-US" dirty="0">
                <a:latin typeface="Times New Roman" panose="02020603050405020304" pitchFamily="18" charset="0"/>
                <a:cs typeface="Times New Roman" panose="02020603050405020304" pitchFamily="18" charset="0"/>
              </a:rPr>
              <a:t> to Re-Purchase.</a:t>
            </a:r>
          </a:p>
          <a:p>
            <a:pPr lvl="1"/>
            <a:r>
              <a:rPr lang="en-US" dirty="0">
                <a:latin typeface="Times New Roman" panose="02020603050405020304" pitchFamily="18" charset="0"/>
                <a:cs typeface="Times New Roman" panose="02020603050405020304" pitchFamily="18" charset="0"/>
              </a:rPr>
              <a:t>The City has the obligation to re-purchase if the City adopts any law, rule or regulation which would prevent development, construction or operation of the BESS Project and (ii) City restricts the zoning of the Phase IA Property and PT determines that it can no longer develop the BESS Project as a result of such zoning restriction.</a:t>
            </a:r>
          </a:p>
          <a:p>
            <a:endParaRPr lang="en-US" dirty="0"/>
          </a:p>
          <a:p>
            <a:pPr lvl="1"/>
            <a:endParaRPr lang="en-US" dirty="0"/>
          </a:p>
        </p:txBody>
      </p:sp>
      <p:sp>
        <p:nvSpPr>
          <p:cNvPr id="4" name="Slide Number Placeholder 3">
            <a:extLst>
              <a:ext uri="{FF2B5EF4-FFF2-40B4-BE49-F238E27FC236}">
                <a16:creationId xmlns:a16="http://schemas.microsoft.com/office/drawing/2014/main" id="{869F21B6-78ED-B936-FAC2-87519FA67D81}"/>
              </a:ext>
            </a:extLst>
          </p:cNvPr>
          <p:cNvSpPr>
            <a:spLocks noGrp="1"/>
          </p:cNvSpPr>
          <p:nvPr>
            <p:ph type="sldNum" sz="quarter" idx="12"/>
          </p:nvPr>
        </p:nvSpPr>
        <p:spPr/>
        <p:txBody>
          <a:bodyPr/>
          <a:lstStyle/>
          <a:p>
            <a:fld id="{A49DFD55-3C28-40EF-9E31-A92D2E4017FF}" type="slidenum">
              <a:rPr lang="en-US" smtClean="0"/>
              <a:t>10</a:t>
            </a:fld>
            <a:endParaRPr lang="en-US" dirty="0"/>
          </a:p>
        </p:txBody>
      </p:sp>
    </p:spTree>
    <p:extLst>
      <p:ext uri="{BB962C8B-B14F-4D97-AF65-F5344CB8AC3E}">
        <p14:creationId xmlns:p14="http://schemas.microsoft.com/office/powerpoint/2010/main" val="12651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737428-E3A1-E34B-20E7-A46134AB5B0A}"/>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30589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FA5E-469B-2BFC-9D4E-BD1EC6E48CA0}"/>
              </a:ext>
            </a:extLst>
          </p:cNvPr>
          <p:cNvSpPr>
            <a:spLocks noGrp="1"/>
          </p:cNvSpPr>
          <p:nvPr>
            <p:ph type="ctrTitle"/>
          </p:nvPr>
        </p:nvSpPr>
        <p:spPr/>
        <p:txBody>
          <a:bodyPr/>
          <a:lstStyle/>
          <a:p>
            <a:r>
              <a:rPr lang="en-US" dirty="0"/>
              <a:t>Schedule for Approval</a:t>
            </a:r>
          </a:p>
        </p:txBody>
      </p:sp>
      <p:cxnSp>
        <p:nvCxnSpPr>
          <p:cNvPr id="21" name="Straight Connector 20">
            <a:extLst>
              <a:ext uri="{FF2B5EF4-FFF2-40B4-BE49-F238E27FC236}">
                <a16:creationId xmlns:a16="http://schemas.microsoft.com/office/drawing/2014/main" id="{944268F6-A361-9907-F87F-9C4377ECAE6D}"/>
              </a:ext>
              <a:ext uri="{C183D7F6-B498-43B3-948B-1728B52AA6E4}">
                <adec:decorative xmlns:adec="http://schemas.microsoft.com/office/drawing/2017/decorative" val="1"/>
              </a:ext>
            </a:extLst>
          </p:cNvPr>
          <p:cNvCxnSpPr>
            <a:cxnSpLocks/>
          </p:cNvCxnSpPr>
          <p:nvPr/>
        </p:nvCxnSpPr>
        <p:spPr>
          <a:xfrm flipH="1" flipV="1">
            <a:off x="0" y="254643"/>
            <a:ext cx="6096000" cy="855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459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3487-0198-4EF5-1275-07DE55614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B86D7-90E3-AA97-DE81-812B3E103C49}"/>
              </a:ext>
            </a:extLst>
          </p:cNvPr>
          <p:cNvSpPr>
            <a:spLocks noGrp="1"/>
          </p:cNvSpPr>
          <p:nvPr>
            <p:ph type="title"/>
          </p:nvPr>
        </p:nvSpPr>
        <p:spPr/>
        <p:txBody>
          <a:bodyPr/>
          <a:lstStyle/>
          <a:p>
            <a:r>
              <a:rPr lang="en-US" dirty="0"/>
              <a:t>Schedule for Approval</a:t>
            </a:r>
          </a:p>
        </p:txBody>
      </p:sp>
      <p:sp>
        <p:nvSpPr>
          <p:cNvPr id="3" name="Content Placeholder 2">
            <a:extLst>
              <a:ext uri="{FF2B5EF4-FFF2-40B4-BE49-F238E27FC236}">
                <a16:creationId xmlns:a16="http://schemas.microsoft.com/office/drawing/2014/main" id="{2853B148-E8E5-7DBA-3ABC-F27080CF6DBF}"/>
              </a:ext>
            </a:extLst>
          </p:cNvPr>
          <p:cNvSpPr>
            <a:spLocks noGrp="1"/>
          </p:cNvSpPr>
          <p:nvPr>
            <p:ph idx="1"/>
          </p:nvPr>
        </p:nvSpPr>
        <p:spPr>
          <a:xfrm>
            <a:off x="1154083" y="1855259"/>
            <a:ext cx="10058400" cy="4364566"/>
          </a:xfrm>
        </p:spPr>
        <p:txBody>
          <a:bodyPr>
            <a:normAutofit lnSpcReduction="10000"/>
          </a:bodyPr>
          <a:lstStyle/>
          <a:p>
            <a:r>
              <a:rPr lang="en-US" dirty="0">
                <a:latin typeface="Times New Roman" panose="02020603050405020304" pitchFamily="18" charset="0"/>
                <a:cs typeface="Times New Roman" panose="02020603050405020304" pitchFamily="18" charset="0"/>
              </a:rPr>
              <a:t>PT has asked the City to approve on or before March 10, 2025, an expedited timeframe, to meet a deadline with PG&amp;E.</a:t>
            </a:r>
          </a:p>
          <a:p>
            <a:pPr lvl="1"/>
            <a:r>
              <a:rPr lang="en-US" dirty="0">
                <a:latin typeface="Times New Roman" panose="02020603050405020304" pitchFamily="18" charset="0"/>
                <a:cs typeface="Times New Roman" panose="02020603050405020304" pitchFamily="18" charset="0"/>
              </a:rPr>
              <a:t>Per PG&amp;E Wholesale Distribution Tariff (FERC Electric Tariff Volume 4):</a:t>
            </a:r>
          </a:p>
          <a:p>
            <a:pPr lvl="1"/>
            <a:endParaRPr lang="en-US" dirty="0">
              <a:latin typeface="Times New Roman" panose="02020603050405020304" pitchFamily="18" charset="0"/>
              <a:cs typeface="Times New Roman" panose="02020603050405020304" pitchFamily="18" charset="0"/>
            </a:endParaRPr>
          </a:p>
          <a:p>
            <a:pPr marL="384048" lvl="2" indent="0">
              <a:buNone/>
            </a:pPr>
            <a:r>
              <a:rPr lang="en-US" dirty="0">
                <a:latin typeface="Times New Roman" panose="02020603050405020304" pitchFamily="18" charset="0"/>
                <a:cs typeface="Times New Roman" panose="02020603050405020304" pitchFamily="18" charset="0"/>
              </a:rPr>
              <a:t>“Timing for Submitting Interconnection Requests</a:t>
            </a:r>
          </a:p>
          <a:p>
            <a:pPr marL="384048" lvl="2" indent="0">
              <a:buNone/>
            </a:pPr>
            <a:r>
              <a:rPr lang="en-US" dirty="0">
                <a:latin typeface="Times New Roman" panose="02020603050405020304" pitchFamily="18" charset="0"/>
                <a:cs typeface="Times New Roman" panose="02020603050405020304" pitchFamily="18" charset="0"/>
              </a:rPr>
              <a:t>Interconnection Requests applying directly for the DGSP must apply during the Distribution Group Study Application Window available twice each year. The first DGSP Application Window will open on March 1 and close on March 31 of each year. The second DGSP Application Window will open on September 1 and close on September 30 of each year. Each of these Windows will result in a list of participating projects. These projects will be placed into Distribution Groups by the Distribution Provider and the Electrical Interdependence Test completed for each group, Each Distribution Study Group will proceed into the Phase 1 Distribution Group Study once the Electrical Interdependence Test and Scoping Meeting are completed.”</a:t>
            </a:r>
          </a:p>
          <a:p>
            <a:r>
              <a:rPr lang="en-US" dirty="0">
                <a:latin typeface="Times New Roman" panose="02020603050405020304" pitchFamily="18" charset="0"/>
                <a:cs typeface="Times New Roman" panose="02020603050405020304" pitchFamily="18" charset="0"/>
              </a:rPr>
              <a:t>To meet this timeframe:</a:t>
            </a:r>
          </a:p>
          <a:p>
            <a:pPr lvl="2"/>
            <a:r>
              <a:rPr lang="en-US" dirty="0">
                <a:latin typeface="Times New Roman" panose="02020603050405020304" pitchFamily="18" charset="0"/>
                <a:cs typeface="Times New Roman" panose="02020603050405020304" pitchFamily="18" charset="0"/>
              </a:rPr>
              <a:t>Ad Hoc Review (February 10)</a:t>
            </a:r>
          </a:p>
          <a:p>
            <a:pPr lvl="2"/>
            <a:r>
              <a:rPr lang="en-US" dirty="0">
                <a:latin typeface="Times New Roman" panose="02020603050405020304" pitchFamily="18" charset="0"/>
                <a:cs typeface="Times New Roman" panose="02020603050405020304" pitchFamily="18" charset="0"/>
              </a:rPr>
              <a:t>Special Council meeting (tonight)</a:t>
            </a:r>
          </a:p>
          <a:p>
            <a:pPr lvl="2"/>
            <a:r>
              <a:rPr lang="en-US" dirty="0">
                <a:latin typeface="Times New Roman" panose="02020603050405020304" pitchFamily="18" charset="0"/>
                <a:cs typeface="Times New Roman" panose="02020603050405020304" pitchFamily="18" charset="0"/>
              </a:rPr>
              <a:t>Release draft transactional documents</a:t>
            </a:r>
          </a:p>
          <a:p>
            <a:pPr lvl="2"/>
            <a:r>
              <a:rPr lang="en-US" dirty="0">
                <a:latin typeface="Times New Roman" panose="02020603050405020304" pitchFamily="18" charset="0"/>
                <a:cs typeface="Times New Roman" panose="02020603050405020304" pitchFamily="18" charset="0"/>
              </a:rPr>
              <a:t>Regular Meeting on February 25</a:t>
            </a:r>
          </a:p>
          <a:p>
            <a:pPr lvl="2"/>
            <a:r>
              <a:rPr lang="en-US" dirty="0">
                <a:latin typeface="Times New Roman" panose="02020603050405020304" pitchFamily="18" charset="0"/>
                <a:cs typeface="Times New Roman" panose="02020603050405020304" pitchFamily="18" charset="0"/>
              </a:rPr>
              <a:t>Additional Special Meetings</a:t>
            </a:r>
          </a:p>
        </p:txBody>
      </p:sp>
      <p:sp>
        <p:nvSpPr>
          <p:cNvPr id="4" name="Slide Number Placeholder 3">
            <a:extLst>
              <a:ext uri="{FF2B5EF4-FFF2-40B4-BE49-F238E27FC236}">
                <a16:creationId xmlns:a16="http://schemas.microsoft.com/office/drawing/2014/main" id="{AFE1C3EA-0BB8-F6ED-ADF6-612C8C1908C7}"/>
              </a:ext>
            </a:extLst>
          </p:cNvPr>
          <p:cNvSpPr>
            <a:spLocks noGrp="1"/>
          </p:cNvSpPr>
          <p:nvPr>
            <p:ph type="sldNum" sz="quarter" idx="12"/>
          </p:nvPr>
        </p:nvSpPr>
        <p:spPr/>
        <p:txBody>
          <a:bodyPr/>
          <a:lstStyle/>
          <a:p>
            <a:fld id="{A49DFD55-3C28-40EF-9E31-A92D2E4017FF}" type="slidenum">
              <a:rPr lang="en-US" smtClean="0"/>
              <a:t>13</a:t>
            </a:fld>
            <a:endParaRPr lang="en-US" dirty="0"/>
          </a:p>
        </p:txBody>
      </p:sp>
    </p:spTree>
    <p:extLst>
      <p:ext uri="{BB962C8B-B14F-4D97-AF65-F5344CB8AC3E}">
        <p14:creationId xmlns:p14="http://schemas.microsoft.com/office/powerpoint/2010/main" val="3399363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97BE-403B-122E-90D1-2788978A0B6F}"/>
              </a:ext>
            </a:extLst>
          </p:cNvPr>
          <p:cNvSpPr>
            <a:spLocks noGrp="1"/>
          </p:cNvSpPr>
          <p:nvPr>
            <p:ph type="ctrTitle"/>
          </p:nvPr>
        </p:nvSpPr>
        <p:spPr/>
        <p:txBody>
          <a:bodyPr/>
          <a:lstStyle/>
          <a:p>
            <a:r>
              <a:rPr lang="en-US" dirty="0"/>
              <a:t>Community Outreach</a:t>
            </a:r>
          </a:p>
        </p:txBody>
      </p:sp>
    </p:spTree>
    <p:extLst>
      <p:ext uri="{BB962C8B-B14F-4D97-AF65-F5344CB8AC3E}">
        <p14:creationId xmlns:p14="http://schemas.microsoft.com/office/powerpoint/2010/main" val="33469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87BC6-09FB-67ED-E591-2F23DE864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C5E8C-0921-1E7D-B440-4C5DE8775044}"/>
              </a:ext>
            </a:extLst>
          </p:cNvPr>
          <p:cNvSpPr>
            <a:spLocks noGrp="1"/>
          </p:cNvSpPr>
          <p:nvPr>
            <p:ph type="title"/>
          </p:nvPr>
        </p:nvSpPr>
        <p:spPr/>
        <p:txBody>
          <a:bodyPr/>
          <a:lstStyle/>
          <a:p>
            <a:r>
              <a:rPr lang="en-US" dirty="0"/>
              <a:t>Community Outreach</a:t>
            </a:r>
          </a:p>
        </p:txBody>
      </p:sp>
      <p:sp>
        <p:nvSpPr>
          <p:cNvPr id="3" name="Content Placeholder 2">
            <a:extLst>
              <a:ext uri="{FF2B5EF4-FFF2-40B4-BE49-F238E27FC236}">
                <a16:creationId xmlns:a16="http://schemas.microsoft.com/office/drawing/2014/main" id="{DC4CF7FE-6C22-7DCA-076E-07946C2E3655}"/>
              </a:ext>
            </a:extLst>
          </p:cNvPr>
          <p:cNvSpPr>
            <a:spLocks noGrp="1"/>
          </p:cNvSpPr>
          <p:nvPr>
            <p:ph idx="1"/>
          </p:nvPr>
        </p:nvSpPr>
        <p:spPr/>
        <p:txBody>
          <a:bodyPr>
            <a:normAutofit/>
          </a:bodyPr>
          <a:lstStyle/>
          <a:p>
            <a:pPr lvl="1"/>
            <a:r>
              <a:rPr lang="en-US" dirty="0">
                <a:latin typeface="Times New Roman" panose="02020603050405020304" pitchFamily="18" charset="0"/>
                <a:cs typeface="Times New Roman" panose="02020603050405020304" pitchFamily="18" charset="0"/>
              </a:rPr>
              <a:t>Bess project considered preferred use for former BLP site for past four years</a:t>
            </a:r>
          </a:p>
          <a:p>
            <a:pPr lvl="1"/>
            <a:r>
              <a:rPr lang="en-US" dirty="0">
                <a:latin typeface="Times New Roman" panose="02020603050405020304" pitchFamily="18" charset="0"/>
                <a:cs typeface="Times New Roman" panose="02020603050405020304" pitchFamily="18" charset="0"/>
              </a:rPr>
              <a:t>FAQs available on City website</a:t>
            </a:r>
          </a:p>
          <a:p>
            <a:pPr lvl="1"/>
            <a:r>
              <a:rPr lang="en-US" dirty="0">
                <a:latin typeface="Times New Roman" panose="02020603050405020304" pitchFamily="18" charset="0"/>
                <a:cs typeface="Times New Roman" panose="02020603050405020304" pitchFamily="18" charset="0"/>
              </a:rPr>
              <a:t>Presentation to City Council on November 12, 2024</a:t>
            </a:r>
          </a:p>
          <a:p>
            <a:pPr lvl="1"/>
            <a:r>
              <a:rPr lang="en-US" dirty="0">
                <a:latin typeface="Times New Roman" panose="02020603050405020304" pitchFamily="18" charset="0"/>
                <a:cs typeface="Times New Roman" panose="02020603050405020304" pitchFamily="18" charset="0"/>
              </a:rPr>
              <a:t>Presentation to Planning Commission on November 18, 2024</a:t>
            </a:r>
          </a:p>
          <a:p>
            <a:pPr lvl="1"/>
            <a:r>
              <a:rPr lang="en-US" dirty="0">
                <a:latin typeface="Times New Roman" panose="02020603050405020304" pitchFamily="18" charset="0"/>
                <a:cs typeface="Times New Roman" panose="02020603050405020304" pitchFamily="18" charset="0"/>
              </a:rPr>
              <a:t>Presentation to City Council on December 10, 2024</a:t>
            </a:r>
          </a:p>
          <a:p>
            <a:pPr lvl="1"/>
            <a:r>
              <a:rPr lang="en-US" dirty="0">
                <a:latin typeface="Times New Roman" panose="02020603050405020304" pitchFamily="18" charset="0"/>
                <a:cs typeface="Times New Roman" panose="02020603050405020304" pitchFamily="18" charset="0"/>
              </a:rPr>
              <a:t>Presentation to Economic Development Commission on January 14, 2025</a:t>
            </a:r>
          </a:p>
          <a:p>
            <a:pPr lvl="1"/>
            <a:r>
              <a:rPr lang="en-US" dirty="0">
                <a:latin typeface="Times New Roman" panose="02020603050405020304" pitchFamily="18" charset="0"/>
                <a:cs typeface="Times New Roman" panose="02020603050405020304" pitchFamily="18" charset="0"/>
              </a:rPr>
              <a:t>Presentation to Economic Development Commission on February 11, 2025</a:t>
            </a:r>
          </a:p>
          <a:p>
            <a:pPr lvl="1"/>
            <a:r>
              <a:rPr lang="en-US" dirty="0">
                <a:latin typeface="Times New Roman" panose="02020603050405020304" pitchFamily="18" charset="0"/>
                <a:cs typeface="Times New Roman" panose="02020603050405020304" pitchFamily="18" charset="0"/>
              </a:rPr>
              <a:t>Battery Storage Site Tour February 22, 2025</a:t>
            </a:r>
          </a:p>
          <a:p>
            <a:pPr lvl="1"/>
            <a:r>
              <a:rPr lang="en-US" dirty="0">
                <a:latin typeface="Times New Roman" panose="02020603050405020304" pitchFamily="18" charset="0"/>
                <a:cs typeface="Times New Roman" panose="02020603050405020304" pitchFamily="18" charset="0"/>
              </a:rPr>
              <a:t>Town Hall February 23, 2025</a:t>
            </a:r>
          </a:p>
          <a:p>
            <a:pPr lvl="1"/>
            <a:endParaRPr lang="en-US" dirty="0"/>
          </a:p>
        </p:txBody>
      </p:sp>
      <p:sp>
        <p:nvSpPr>
          <p:cNvPr id="4" name="Slide Number Placeholder 3">
            <a:extLst>
              <a:ext uri="{FF2B5EF4-FFF2-40B4-BE49-F238E27FC236}">
                <a16:creationId xmlns:a16="http://schemas.microsoft.com/office/drawing/2014/main" id="{86FF2B5C-1302-FD88-F153-6EFE578C51CD}"/>
              </a:ext>
            </a:extLst>
          </p:cNvPr>
          <p:cNvSpPr>
            <a:spLocks noGrp="1"/>
          </p:cNvSpPr>
          <p:nvPr>
            <p:ph type="sldNum" sz="quarter" idx="12"/>
          </p:nvPr>
        </p:nvSpPr>
        <p:spPr/>
        <p:txBody>
          <a:bodyPr/>
          <a:lstStyle/>
          <a:p>
            <a:fld id="{A49DFD55-3C28-40EF-9E31-A92D2E4017FF}" type="slidenum">
              <a:rPr lang="en-US" smtClean="0"/>
              <a:t>15</a:t>
            </a:fld>
            <a:endParaRPr lang="en-US" dirty="0"/>
          </a:p>
        </p:txBody>
      </p:sp>
    </p:spTree>
    <p:extLst>
      <p:ext uri="{BB962C8B-B14F-4D97-AF65-F5344CB8AC3E}">
        <p14:creationId xmlns:p14="http://schemas.microsoft.com/office/powerpoint/2010/main" val="379866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7" name="Rectangle 1036">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9" name="Rectangle 1038">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1BD8169-50E2-45E6-C7F2-19D99EA53A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90015" y="841248"/>
            <a:ext cx="3997874" cy="5175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188228-FC7D-2A51-77B0-936573E7F00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02416" y="841248"/>
            <a:ext cx="3997874" cy="51755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426418E-ECAA-0FE3-0E27-C763B3AED7AD}"/>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A49DFD55-3C28-40EF-9E31-A92D2E4017FF}" type="slidenum">
              <a:rPr lang="en-US" kern="1200" dirty="0">
                <a:solidFill>
                  <a:srgbClr val="FFFFFF"/>
                </a:solidFill>
                <a:latin typeface="+mn-lt"/>
                <a:ea typeface="+mn-ea"/>
                <a:cs typeface="+mn-cs"/>
              </a:rPr>
              <a:pPr>
                <a:spcAft>
                  <a:spcPts val="600"/>
                </a:spcAft>
              </a:pPr>
              <a:t>16</a:t>
            </a:fld>
            <a:endParaRPr lang="en-US" kern="1200" dirty="0">
              <a:solidFill>
                <a:srgbClr val="FFFFFF"/>
              </a:solidFill>
              <a:latin typeface="+mn-lt"/>
              <a:ea typeface="+mn-ea"/>
              <a:cs typeface="+mn-cs"/>
            </a:endParaRPr>
          </a:p>
        </p:txBody>
      </p:sp>
    </p:spTree>
    <p:extLst>
      <p:ext uri="{BB962C8B-B14F-4D97-AF65-F5344CB8AC3E}">
        <p14:creationId xmlns:p14="http://schemas.microsoft.com/office/powerpoint/2010/main" val="288596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99FB1-3750-B1E3-BA04-76BC16CA1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2F227-6797-B9B2-708F-809BCBAC7FA5}"/>
              </a:ext>
            </a:extLst>
          </p:cNvPr>
          <p:cNvSpPr>
            <a:spLocks noGrp="1"/>
          </p:cNvSpPr>
          <p:nvPr>
            <p:ph type="ctrTitle"/>
          </p:nvPr>
        </p:nvSpPr>
        <p:spPr/>
        <p:txBody>
          <a:bodyPr/>
          <a:lstStyle/>
          <a:p>
            <a:r>
              <a:rPr lang="en-US" dirty="0"/>
              <a:t>Council Feedback</a:t>
            </a:r>
          </a:p>
        </p:txBody>
      </p:sp>
    </p:spTree>
    <p:extLst>
      <p:ext uri="{BB962C8B-B14F-4D97-AF65-F5344CB8AC3E}">
        <p14:creationId xmlns:p14="http://schemas.microsoft.com/office/powerpoint/2010/main" val="233637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E6831-FBED-E007-D68C-A675059B6A8D}"/>
              </a:ext>
            </a:extLst>
          </p:cNvPr>
          <p:cNvSpPr>
            <a:spLocks noGrp="1"/>
          </p:cNvSpPr>
          <p:nvPr>
            <p:ph type="title"/>
          </p:nvPr>
        </p:nvSpPr>
        <p:spPr/>
        <p:txBody>
          <a:bodyPr/>
          <a:lstStyle/>
          <a:p>
            <a:r>
              <a:rPr lang="en-US" dirty="0"/>
              <a:t>Council Feedback</a:t>
            </a:r>
          </a:p>
        </p:txBody>
      </p:sp>
      <p:sp>
        <p:nvSpPr>
          <p:cNvPr id="3" name="Content Placeholder 2">
            <a:extLst>
              <a:ext uri="{FF2B5EF4-FFF2-40B4-BE49-F238E27FC236}">
                <a16:creationId xmlns:a16="http://schemas.microsoft.com/office/drawing/2014/main" id="{718A1100-00F7-B150-A66A-D49164E32B7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Staff is seeking Council feedback on the following items:</a:t>
            </a:r>
          </a:p>
          <a:p>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Proposed compromise approach in which two acres are sold and, subject to later negotiations and agreement, up to four acres are leased</a:t>
            </a:r>
          </a:p>
          <a:p>
            <a:pPr marL="201168" lvl="1"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Schedule for further review and potential approval</a:t>
            </a:r>
          </a:p>
          <a:p>
            <a:pPr lvl="2"/>
            <a:r>
              <a:rPr lang="en-US" dirty="0">
                <a:latin typeface="Times New Roman" panose="02020603050405020304" pitchFamily="18" charset="0"/>
                <a:cs typeface="Times New Roman" panose="02020603050405020304" pitchFamily="18" charset="0"/>
              </a:rPr>
              <a:t>Should staff focus efforts for potential approval in March 2025 or, instead, focus on the September application window for PG&amp;E?</a:t>
            </a:r>
          </a:p>
        </p:txBody>
      </p:sp>
      <p:sp>
        <p:nvSpPr>
          <p:cNvPr id="4" name="Slide Number Placeholder 3">
            <a:extLst>
              <a:ext uri="{FF2B5EF4-FFF2-40B4-BE49-F238E27FC236}">
                <a16:creationId xmlns:a16="http://schemas.microsoft.com/office/drawing/2014/main" id="{495C6053-9500-2FE4-0EC1-38EC2C0382E3}"/>
              </a:ext>
            </a:extLst>
          </p:cNvPr>
          <p:cNvSpPr>
            <a:spLocks noGrp="1"/>
          </p:cNvSpPr>
          <p:nvPr>
            <p:ph type="sldNum" sz="quarter" idx="12"/>
          </p:nvPr>
        </p:nvSpPr>
        <p:spPr/>
        <p:txBody>
          <a:bodyPr/>
          <a:lstStyle/>
          <a:p>
            <a:fld id="{A49DFD55-3C28-40EF-9E31-A92D2E4017FF}" type="slidenum">
              <a:rPr lang="en-US" smtClean="0"/>
              <a:t>18</a:t>
            </a:fld>
            <a:endParaRPr lang="en-US" dirty="0"/>
          </a:p>
        </p:txBody>
      </p:sp>
    </p:spTree>
    <p:extLst>
      <p:ext uri="{BB962C8B-B14F-4D97-AF65-F5344CB8AC3E}">
        <p14:creationId xmlns:p14="http://schemas.microsoft.com/office/powerpoint/2010/main" val="220377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p:txBody>
          <a:bodyPr>
            <a:normAutofit/>
          </a:bodyPr>
          <a:lstStyle/>
          <a:p>
            <a:r>
              <a:rPr lang="en-US" dirty="0"/>
              <a:t>Deal Concepts</a:t>
            </a:r>
          </a:p>
          <a:p>
            <a:r>
              <a:rPr lang="en-US" dirty="0"/>
              <a:t>Schedule for Approval</a:t>
            </a:r>
          </a:p>
          <a:p>
            <a:r>
              <a:rPr lang="en-US" dirty="0"/>
              <a:t>Community Outreach</a:t>
            </a:r>
          </a:p>
          <a:p>
            <a:r>
              <a:rPr lang="en-US" dirty="0"/>
              <a:t>Council Feedback</a:t>
            </a:r>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17132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DBD1-DB29-D44F-FD5A-3071BB37EF37}"/>
              </a:ext>
            </a:extLst>
          </p:cNvPr>
          <p:cNvSpPr>
            <a:spLocks noGrp="1"/>
          </p:cNvSpPr>
          <p:nvPr>
            <p:ph type="ctrTitle"/>
          </p:nvPr>
        </p:nvSpPr>
        <p:spPr/>
        <p:txBody>
          <a:bodyPr/>
          <a:lstStyle/>
          <a:p>
            <a:r>
              <a:rPr lang="en-US" dirty="0"/>
              <a:t>Introduction of Deal Terms and Concepts</a:t>
            </a:r>
          </a:p>
        </p:txBody>
      </p:sp>
    </p:spTree>
    <p:extLst>
      <p:ext uri="{BB962C8B-B14F-4D97-AF65-F5344CB8AC3E}">
        <p14:creationId xmlns:p14="http://schemas.microsoft.com/office/powerpoint/2010/main" val="608796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F5E1-C0FC-1BB2-4FB8-D82319325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924F8-0F1D-E9FE-DAAA-D4B99CECC5E1}"/>
              </a:ext>
            </a:extLst>
          </p:cNvPr>
          <p:cNvSpPr>
            <a:spLocks noGrp="1"/>
          </p:cNvSpPr>
          <p:nvPr>
            <p:ph type="title"/>
          </p:nvPr>
        </p:nvSpPr>
        <p:spPr/>
        <p:txBody>
          <a:bodyPr/>
          <a:lstStyle/>
          <a:p>
            <a:r>
              <a:rPr lang="en-US" dirty="0"/>
              <a:t>Option Agreement</a:t>
            </a:r>
          </a:p>
        </p:txBody>
      </p:sp>
      <p:sp>
        <p:nvSpPr>
          <p:cNvPr id="3" name="Content Placeholder 2">
            <a:extLst>
              <a:ext uri="{FF2B5EF4-FFF2-40B4-BE49-F238E27FC236}">
                <a16:creationId xmlns:a16="http://schemas.microsoft.com/office/drawing/2014/main" id="{F15995FF-A56A-4D8E-5615-70616ADCF982}"/>
              </a:ext>
            </a:extLst>
          </p:cNvPr>
          <p:cNvSpPr>
            <a:spLocks noGrp="1"/>
          </p:cNvSpPr>
          <p:nvPr>
            <p:ph idx="1"/>
          </p:nvPr>
        </p:nvSpPr>
        <p:spPr/>
        <p:txBody>
          <a:bodyPr>
            <a:normAutofit/>
          </a:bodyPr>
          <a:lstStyle/>
          <a:p>
            <a:r>
              <a:rPr lang="en-US" sz="2400" dirty="0">
                <a:effectLst/>
                <a:latin typeface="Times New Roman" panose="02020603050405020304" pitchFamily="18" charset="0"/>
                <a:ea typeface="Times New Roman" panose="02020603050405020304" pitchFamily="18" charset="0"/>
              </a:rPr>
              <a:t>The contemplated structure is that of an option agreement in which </a:t>
            </a:r>
            <a:r>
              <a:rPr lang="en-US" sz="2400" dirty="0" err="1">
                <a:effectLst/>
                <a:latin typeface="Times New Roman" panose="02020603050405020304" pitchFamily="18" charset="0"/>
                <a:ea typeface="Times New Roman" panose="02020603050405020304" pitchFamily="18" charset="0"/>
              </a:rPr>
              <a:t>PowerTransitions</a:t>
            </a:r>
            <a:r>
              <a:rPr lang="en-US" sz="2400" dirty="0">
                <a:effectLst/>
                <a:latin typeface="Times New Roman" panose="02020603050405020304" pitchFamily="18" charset="0"/>
                <a:ea typeface="Times New Roman" panose="02020603050405020304" pitchFamily="18" charset="0"/>
              </a:rPr>
              <a:t> (“PT”) receives an “option” to acquire from the City up to two (2) acres of the City’s property on Taylor Way.</a:t>
            </a:r>
            <a:r>
              <a:rPr lang="en-US" sz="2800" dirty="0">
                <a:effectLst/>
              </a:rPr>
              <a:t> </a:t>
            </a:r>
          </a:p>
          <a:p>
            <a:r>
              <a:rPr lang="en-US" sz="2400" dirty="0">
                <a:effectLst/>
                <a:latin typeface="Times New Roman" panose="02020603050405020304" pitchFamily="18" charset="0"/>
                <a:ea typeface="Times New Roman" panose="02020603050405020304" pitchFamily="18" charset="0"/>
              </a:rPr>
              <a:t>An “option” is an agreement that gives another party the right (</a:t>
            </a:r>
            <a:r>
              <a:rPr lang="en-US" sz="2400" b="1" i="1" dirty="0">
                <a:effectLst/>
                <a:latin typeface="Times New Roman" panose="02020603050405020304" pitchFamily="18" charset="0"/>
                <a:ea typeface="Times New Roman" panose="02020603050405020304" pitchFamily="18" charset="0"/>
              </a:rPr>
              <a:t>but not the obligation</a:t>
            </a:r>
            <a:r>
              <a:rPr lang="en-US" sz="2400" dirty="0">
                <a:effectLst/>
                <a:latin typeface="Times New Roman" panose="02020603050405020304" pitchFamily="18" charset="0"/>
                <a:ea typeface="Times New Roman" panose="02020603050405020304" pitchFamily="18" charset="0"/>
              </a:rPr>
              <a:t>) to buy property at a certain price within a set time frame, but subject to </a:t>
            </a:r>
            <a:r>
              <a:rPr lang="en-US" sz="2400" b="1" i="1" dirty="0">
                <a:effectLst/>
                <a:latin typeface="Times New Roman" panose="02020603050405020304" pitchFamily="18" charset="0"/>
                <a:ea typeface="Times New Roman" panose="02020603050405020304" pitchFamily="18" charset="0"/>
              </a:rPr>
              <a:t>conditions</a:t>
            </a:r>
            <a:r>
              <a:rPr lang="en-US" sz="2400" dirty="0">
                <a:effectLst/>
                <a:latin typeface="Times New Roman" panose="02020603050405020304" pitchFamily="18" charset="0"/>
                <a:ea typeface="Times New Roman" panose="02020603050405020304" pitchFamily="18" charset="0"/>
              </a:rPr>
              <a:t> that must be met before the buyer can exercise the option to purchase.  </a:t>
            </a:r>
          </a:p>
          <a:p>
            <a:endParaRPr lang="en-US" dirty="0"/>
          </a:p>
        </p:txBody>
      </p:sp>
      <p:sp>
        <p:nvSpPr>
          <p:cNvPr id="5" name="Slide Number Placeholder 5">
            <a:extLst>
              <a:ext uri="{FF2B5EF4-FFF2-40B4-BE49-F238E27FC236}">
                <a16:creationId xmlns:a16="http://schemas.microsoft.com/office/drawing/2014/main" id="{8A5B1A7D-D757-14C5-E216-81BA7FCF9984}"/>
              </a:ext>
            </a:extLst>
          </p:cNvPr>
          <p:cNvSpPr>
            <a:spLocks noGrp="1"/>
          </p:cNvSpPr>
          <p:nvPr>
            <p:ph type="sldNum" sz="quarter" idx="12"/>
          </p:nvPr>
        </p:nvSpPr>
        <p:spPr/>
        <p:txBody>
          <a:bodyPr/>
          <a:lstStyle/>
          <a:p>
            <a:fld id="{A49DFD55-3C28-40EF-9E31-A92D2E4017FF}" type="slidenum">
              <a:rPr lang="en-US" smtClean="0"/>
              <a:pPr/>
              <a:t>4</a:t>
            </a:fld>
            <a:endParaRPr lang="en-US" dirty="0"/>
          </a:p>
        </p:txBody>
      </p:sp>
    </p:spTree>
    <p:extLst>
      <p:ext uri="{BB962C8B-B14F-4D97-AF65-F5344CB8AC3E}">
        <p14:creationId xmlns:p14="http://schemas.microsoft.com/office/powerpoint/2010/main" val="61639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883D-86AF-1C6C-815B-6E6251EA232D}"/>
              </a:ext>
            </a:extLst>
          </p:cNvPr>
          <p:cNvSpPr>
            <a:spLocks noGrp="1"/>
          </p:cNvSpPr>
          <p:nvPr>
            <p:ph type="title"/>
          </p:nvPr>
        </p:nvSpPr>
        <p:spPr/>
        <p:txBody>
          <a:bodyPr/>
          <a:lstStyle/>
          <a:p>
            <a:r>
              <a:rPr lang="en-US" dirty="0"/>
              <a:t>Phase 1A and 1B BESS Project</a:t>
            </a:r>
          </a:p>
        </p:txBody>
      </p:sp>
      <p:sp>
        <p:nvSpPr>
          <p:cNvPr id="3" name="Content Placeholder 2">
            <a:extLst>
              <a:ext uri="{FF2B5EF4-FFF2-40B4-BE49-F238E27FC236}">
                <a16:creationId xmlns:a16="http://schemas.microsoft.com/office/drawing/2014/main" id="{BE9C430E-A136-8888-8078-DE2636CE8E02}"/>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Initially, PT sought to purchase six (6) acres to develop, in two (2) phases, a 120 MW BESS project.</a:t>
            </a:r>
          </a:p>
          <a:p>
            <a:pPr lvl="1"/>
            <a:r>
              <a:rPr lang="en-US" dirty="0">
                <a:latin typeface="Times New Roman" panose="02020603050405020304" pitchFamily="18" charset="0"/>
                <a:cs typeface="Times New Roman" panose="02020603050405020304" pitchFamily="18" charset="0"/>
              </a:rPr>
              <a:t>Phase IA consisted of a 20 MW BESS project on two (2) acres</a:t>
            </a:r>
          </a:p>
          <a:p>
            <a:pPr lvl="1"/>
            <a:r>
              <a:rPr lang="en-US" dirty="0">
                <a:latin typeface="Times New Roman" panose="02020603050405020304" pitchFamily="18" charset="0"/>
                <a:cs typeface="Times New Roman" panose="02020603050405020304" pitchFamily="18" charset="0"/>
              </a:rPr>
              <a:t>Phase IB consisted of a 100 MW BESS project on four (4) acres.</a:t>
            </a:r>
          </a:p>
          <a:p>
            <a:r>
              <a:rPr lang="en-US" dirty="0">
                <a:latin typeface="Times New Roman" panose="02020603050405020304" pitchFamily="18" charset="0"/>
                <a:cs typeface="Times New Roman" panose="02020603050405020304" pitchFamily="18" charset="0"/>
              </a:rPr>
              <a:t>The Council expressed concern with selling (as opposed to leasing) six (6) acres of its property. The concerns were two-fold: (i) loss of control of the property and (ii) no long-term revenue stream.</a:t>
            </a:r>
          </a:p>
          <a:p>
            <a:r>
              <a:rPr lang="en-US" dirty="0">
                <a:latin typeface="Times New Roman" panose="02020603050405020304" pitchFamily="18" charset="0"/>
                <a:cs typeface="Times New Roman" panose="02020603050405020304" pitchFamily="18" charset="0"/>
              </a:rPr>
              <a:t>PT expressed concern to the Council and staff that leasing the property would not enable PT to fund the demolition on an expedited basis because it could not leverage an owned-asset to pay for the cost (estimated $500k to $1.6m). </a:t>
            </a:r>
            <a:endParaRPr lang="en-US" dirty="0"/>
          </a:p>
        </p:txBody>
      </p:sp>
      <p:sp>
        <p:nvSpPr>
          <p:cNvPr id="4" name="Slide Number Placeholder 3">
            <a:extLst>
              <a:ext uri="{FF2B5EF4-FFF2-40B4-BE49-F238E27FC236}">
                <a16:creationId xmlns:a16="http://schemas.microsoft.com/office/drawing/2014/main" id="{847D26C8-7439-DE95-350D-0B34588579CF}"/>
              </a:ext>
            </a:extLst>
          </p:cNvPr>
          <p:cNvSpPr>
            <a:spLocks noGrp="1"/>
          </p:cNvSpPr>
          <p:nvPr>
            <p:ph type="sldNum" sz="quarter" idx="12"/>
          </p:nvPr>
        </p:nvSpPr>
        <p:spPr/>
        <p:txBody>
          <a:bodyPr/>
          <a:lstStyle/>
          <a:p>
            <a:fld id="{A49DFD55-3C28-40EF-9E31-A92D2E4017FF}" type="slidenum">
              <a:rPr lang="en-US" smtClean="0"/>
              <a:t>5</a:t>
            </a:fld>
            <a:endParaRPr lang="en-US" dirty="0"/>
          </a:p>
        </p:txBody>
      </p:sp>
    </p:spTree>
    <p:extLst>
      <p:ext uri="{BB962C8B-B14F-4D97-AF65-F5344CB8AC3E}">
        <p14:creationId xmlns:p14="http://schemas.microsoft.com/office/powerpoint/2010/main" val="412624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05CE-3732-96E1-0AA8-25E6D3973B60}"/>
              </a:ext>
            </a:extLst>
          </p:cNvPr>
          <p:cNvSpPr>
            <a:spLocks noGrp="1"/>
          </p:cNvSpPr>
          <p:nvPr>
            <p:ph type="title"/>
          </p:nvPr>
        </p:nvSpPr>
        <p:spPr/>
        <p:txBody>
          <a:bodyPr/>
          <a:lstStyle/>
          <a:p>
            <a:r>
              <a:rPr lang="en-US" dirty="0"/>
              <a:t>Compromise (Sale and Lease) </a:t>
            </a:r>
          </a:p>
        </p:txBody>
      </p:sp>
      <p:sp>
        <p:nvSpPr>
          <p:cNvPr id="3" name="Content Placeholder 2">
            <a:extLst>
              <a:ext uri="{FF2B5EF4-FFF2-40B4-BE49-F238E27FC236}">
                <a16:creationId xmlns:a16="http://schemas.microsoft.com/office/drawing/2014/main" id="{63CDD756-1B79-C780-27B1-B41D5D680B1B}"/>
              </a:ext>
            </a:extLst>
          </p:cNvPr>
          <p:cNvSpPr>
            <a:spLocks noGrp="1"/>
          </p:cNvSpPr>
          <p:nvPr>
            <p:ph idx="1"/>
          </p:nvPr>
        </p:nvSpPr>
        <p:spPr>
          <a:xfrm>
            <a:off x="1097280" y="1845734"/>
            <a:ext cx="10058400" cy="4536016"/>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Staff and PT have discussed a proposed compromise that allows PT to </a:t>
            </a:r>
            <a:r>
              <a:rPr lang="en-US" b="1" i="1" dirty="0">
                <a:latin typeface="Times New Roman" panose="02020603050405020304" pitchFamily="18" charset="0"/>
                <a:cs typeface="Times New Roman" panose="02020603050405020304" pitchFamily="18" charset="0"/>
              </a:rPr>
              <a:t>acquire</a:t>
            </a:r>
            <a:r>
              <a:rPr lang="en-US" dirty="0">
                <a:latin typeface="Times New Roman" panose="02020603050405020304" pitchFamily="18" charset="0"/>
                <a:cs typeface="Times New Roman" panose="02020603050405020304" pitchFamily="18" charset="0"/>
              </a:rPr>
              <a:t> two (2) acres to develop the Phase 1A (20 MW) Project and, </a:t>
            </a:r>
            <a:r>
              <a:rPr lang="en-US" b="1" i="1" dirty="0">
                <a:latin typeface="Times New Roman" panose="02020603050405020304" pitchFamily="18" charset="0"/>
                <a:cs typeface="Times New Roman" panose="02020603050405020304" pitchFamily="18" charset="0"/>
              </a:rPr>
              <a:t>subject to later negotiation and agreement</a:t>
            </a:r>
            <a:r>
              <a:rPr lang="en-US" dirty="0">
                <a:latin typeface="Times New Roman" panose="02020603050405020304" pitchFamily="18" charset="0"/>
                <a:cs typeface="Times New Roman" panose="02020603050405020304" pitchFamily="18" charset="0"/>
              </a:rPr>
              <a:t>, lease up to four (4) acres for the Phase 1B (100 MW) Project.</a:t>
            </a:r>
          </a:p>
          <a:p>
            <a:r>
              <a:rPr lang="en-US" dirty="0">
                <a:latin typeface="Times New Roman" panose="02020603050405020304" pitchFamily="18" charset="0"/>
                <a:cs typeface="Times New Roman" panose="02020603050405020304" pitchFamily="18" charset="0"/>
              </a:rPr>
              <a:t>The Option Agreement for the two (2) acres would </a:t>
            </a:r>
            <a:r>
              <a:rPr lang="en-US" b="1" i="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include any binding commitments to lease the four (4) acres, except the obligation to try, in good faith, to reach agreement during the Option Term. </a:t>
            </a:r>
          </a:p>
          <a:p>
            <a:r>
              <a:rPr lang="en-US" dirty="0">
                <a:latin typeface="Times New Roman" panose="02020603050405020304" pitchFamily="18" charset="0"/>
                <a:cs typeface="Times New Roman" panose="02020603050405020304" pitchFamily="18" charset="0"/>
              </a:rPr>
              <a:t>Several Benefits to this compromised approach:</a:t>
            </a:r>
          </a:p>
          <a:p>
            <a:pPr lvl="1"/>
            <a:r>
              <a:rPr lang="en-US" dirty="0">
                <a:latin typeface="Times New Roman" panose="02020603050405020304" pitchFamily="18" charset="0"/>
                <a:cs typeface="Times New Roman" panose="02020603050405020304" pitchFamily="18" charset="0"/>
              </a:rPr>
              <a:t>Demolition happens sooner, and PT has ownership of the two (2) acres to secure funds to perform demolition</a:t>
            </a:r>
          </a:p>
          <a:p>
            <a:pPr lvl="1"/>
            <a:r>
              <a:rPr lang="en-US" dirty="0">
                <a:latin typeface="Times New Roman" panose="02020603050405020304" pitchFamily="18" charset="0"/>
                <a:cs typeface="Times New Roman" panose="02020603050405020304" pitchFamily="18" charset="0"/>
              </a:rPr>
              <a:t>Demolition will still include all above-ground, non-concrete structures on full site</a:t>
            </a:r>
          </a:p>
          <a:p>
            <a:pPr lvl="1"/>
            <a:r>
              <a:rPr lang="en-US" dirty="0">
                <a:latin typeface="Times New Roman" panose="02020603050405020304" pitchFamily="18" charset="0"/>
                <a:cs typeface="Times New Roman" panose="02020603050405020304" pitchFamily="18" charset="0"/>
              </a:rPr>
              <a:t>PT takes on environmental liabilities as owner of the two (2) acres</a:t>
            </a:r>
          </a:p>
          <a:p>
            <a:pPr lvl="1"/>
            <a:r>
              <a:rPr lang="en-US" dirty="0">
                <a:latin typeface="Times New Roman" panose="02020603050405020304" pitchFamily="18" charset="0"/>
                <a:cs typeface="Times New Roman" panose="02020603050405020304" pitchFamily="18" charset="0"/>
              </a:rPr>
              <a:t>20 MW BESS project can be good test case for viability of larger project</a:t>
            </a:r>
          </a:p>
          <a:p>
            <a:pPr lvl="1"/>
            <a:r>
              <a:rPr lang="en-US" dirty="0">
                <a:latin typeface="Times New Roman" panose="02020603050405020304" pitchFamily="18" charset="0"/>
                <a:cs typeface="Times New Roman" panose="02020603050405020304" pitchFamily="18" charset="0"/>
              </a:rPr>
              <a:t>Time to negotiate long term lease of the four (4) acre site, while also allowing PT to begin entitlement process for 20 MW BESS project</a:t>
            </a:r>
          </a:p>
          <a:p>
            <a:pPr lvl="1"/>
            <a:r>
              <a:rPr lang="en-US" dirty="0">
                <a:latin typeface="Times New Roman" panose="02020603050405020304" pitchFamily="18" charset="0"/>
                <a:cs typeface="Times New Roman" panose="02020603050405020304" pitchFamily="18" charset="0"/>
              </a:rPr>
              <a:t>Long term revenue stream for City</a:t>
            </a:r>
          </a:p>
          <a:p>
            <a:pPr lvl="1"/>
            <a:r>
              <a:rPr lang="en-US" dirty="0">
                <a:latin typeface="Times New Roman" panose="02020603050405020304" pitchFamily="18" charset="0"/>
                <a:cs typeface="Times New Roman" panose="02020603050405020304" pitchFamily="18" charset="0"/>
              </a:rPr>
              <a:t>Retain ownership of the four (4) acres</a:t>
            </a:r>
          </a:p>
          <a:p>
            <a:pPr lvl="1"/>
            <a:r>
              <a:rPr lang="en-US" dirty="0">
                <a:latin typeface="Times New Roman" panose="02020603050405020304" pitchFamily="18" charset="0"/>
                <a:cs typeface="Times New Roman" panose="02020603050405020304" pitchFamily="18" charset="0"/>
              </a:rPr>
              <a:t>Two-acre project has smaller footprint, allowing the City to use remainder of the site pending approval of the Phase 1B projects (6-7 years), including as a temporary site for corp. yard</a:t>
            </a:r>
          </a:p>
          <a:p>
            <a:endParaRPr lang="en-US" dirty="0"/>
          </a:p>
        </p:txBody>
      </p:sp>
      <p:sp>
        <p:nvSpPr>
          <p:cNvPr id="4" name="Slide Number Placeholder 3">
            <a:extLst>
              <a:ext uri="{FF2B5EF4-FFF2-40B4-BE49-F238E27FC236}">
                <a16:creationId xmlns:a16="http://schemas.microsoft.com/office/drawing/2014/main" id="{C3D1A466-78EB-B14B-EE0A-2D26F753F7E2}"/>
              </a:ext>
            </a:extLst>
          </p:cNvPr>
          <p:cNvSpPr>
            <a:spLocks noGrp="1"/>
          </p:cNvSpPr>
          <p:nvPr>
            <p:ph type="sldNum" sz="quarter" idx="12"/>
          </p:nvPr>
        </p:nvSpPr>
        <p:spPr/>
        <p:txBody>
          <a:bodyPr/>
          <a:lstStyle/>
          <a:p>
            <a:fld id="{A49DFD55-3C28-40EF-9E31-A92D2E4017FF}" type="slidenum">
              <a:rPr lang="en-US" smtClean="0"/>
              <a:t>6</a:t>
            </a:fld>
            <a:endParaRPr lang="en-US" dirty="0"/>
          </a:p>
        </p:txBody>
      </p:sp>
    </p:spTree>
    <p:extLst>
      <p:ext uri="{BB962C8B-B14F-4D97-AF65-F5344CB8AC3E}">
        <p14:creationId xmlns:p14="http://schemas.microsoft.com/office/powerpoint/2010/main" val="393173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F74F-F781-03E8-7E2A-4955ACCFD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15363-8041-6021-AC73-8CE8C8504F6D}"/>
              </a:ext>
            </a:extLst>
          </p:cNvPr>
          <p:cNvSpPr>
            <a:spLocks noGrp="1"/>
          </p:cNvSpPr>
          <p:nvPr>
            <p:ph type="title"/>
          </p:nvPr>
        </p:nvSpPr>
        <p:spPr/>
        <p:txBody>
          <a:bodyPr/>
          <a:lstStyle/>
          <a:p>
            <a:r>
              <a:rPr lang="en-US" dirty="0"/>
              <a:t>Purchase Price and Demolition</a:t>
            </a:r>
          </a:p>
        </p:txBody>
      </p:sp>
      <p:sp>
        <p:nvSpPr>
          <p:cNvPr id="3" name="Content Placeholder 2">
            <a:extLst>
              <a:ext uri="{FF2B5EF4-FFF2-40B4-BE49-F238E27FC236}">
                <a16:creationId xmlns:a16="http://schemas.microsoft.com/office/drawing/2014/main" id="{438BAC1E-1FE3-8DA0-AD3B-9C10787EAB59}"/>
              </a:ext>
            </a:extLst>
          </p:cNvPr>
          <p:cNvSpPr>
            <a:spLocks noGrp="1"/>
          </p:cNvSpPr>
          <p:nvPr>
            <p:ph idx="1"/>
          </p:nvPr>
        </p:nvSpPr>
        <p:spPr>
          <a:xfrm>
            <a:off x="1097280" y="1845734"/>
            <a:ext cx="10058400" cy="4383616"/>
          </a:xfrm>
        </p:spPr>
        <p:txBody>
          <a:bodyPr>
            <a:normAutofit/>
          </a:bodyPr>
          <a:lstStyle/>
          <a:p>
            <a:r>
              <a:rPr lang="en-US" dirty="0">
                <a:latin typeface="Times New Roman" panose="02020603050405020304" pitchFamily="18" charset="0"/>
                <a:cs typeface="Times New Roman" panose="02020603050405020304" pitchFamily="18" charset="0"/>
              </a:rPr>
              <a:t>The </a:t>
            </a:r>
            <a:r>
              <a:rPr lang="en-US" b="1" i="1" dirty="0">
                <a:latin typeface="Times New Roman" panose="02020603050405020304" pitchFamily="18" charset="0"/>
                <a:cs typeface="Times New Roman" panose="02020603050405020304" pitchFamily="18" charset="0"/>
              </a:rPr>
              <a:t>Purchase Price </a:t>
            </a:r>
            <a:r>
              <a:rPr lang="en-US" dirty="0">
                <a:latin typeface="Times New Roman" panose="02020603050405020304" pitchFamily="18" charset="0"/>
                <a:cs typeface="Times New Roman" panose="02020603050405020304" pitchFamily="18" charset="0"/>
              </a:rPr>
              <a:t>will be set at the </a:t>
            </a:r>
            <a:r>
              <a:rPr lang="en-US" b="1" i="1" dirty="0">
                <a:latin typeface="Times New Roman" panose="02020603050405020304" pitchFamily="18" charset="0"/>
                <a:cs typeface="Times New Roman" panose="02020603050405020304" pitchFamily="18" charset="0"/>
              </a:rPr>
              <a:t>appraised value </a:t>
            </a:r>
            <a:r>
              <a:rPr lang="en-US" dirty="0">
                <a:latin typeface="Times New Roman" panose="02020603050405020304" pitchFamily="18" charset="0"/>
                <a:cs typeface="Times New Roman" panose="02020603050405020304" pitchFamily="18" charset="0"/>
              </a:rPr>
              <a:t>for the property, as determined by a licensed and qualified real property appraiser mutually selected. </a:t>
            </a:r>
          </a:p>
          <a:p>
            <a:pPr lvl="1"/>
            <a:r>
              <a:rPr lang="en-US" dirty="0">
                <a:latin typeface="Times New Roman" panose="02020603050405020304" pitchFamily="18" charset="0"/>
                <a:cs typeface="Times New Roman" panose="02020603050405020304" pitchFamily="18" charset="0"/>
              </a:rPr>
              <a:t>Appraisal Assumptions:</a:t>
            </a:r>
          </a:p>
          <a:p>
            <a:pPr lvl="2"/>
            <a:r>
              <a:rPr lang="en-US" dirty="0">
                <a:latin typeface="Times New Roman" panose="02020603050405020304" pitchFamily="18" charset="0"/>
                <a:cs typeface="Times New Roman" panose="02020603050405020304" pitchFamily="18" charset="0"/>
              </a:rPr>
              <a:t>Post Demolition/Remediated Condition</a:t>
            </a:r>
          </a:p>
          <a:p>
            <a:pPr lvl="2"/>
            <a:r>
              <a:rPr lang="en-US" dirty="0">
                <a:latin typeface="Times New Roman" panose="02020603050405020304" pitchFamily="18" charset="0"/>
                <a:cs typeface="Times New Roman" panose="02020603050405020304" pitchFamily="18" charset="0"/>
              </a:rPr>
              <a:t>Value the transformer at market rate</a:t>
            </a:r>
          </a:p>
          <a:p>
            <a:r>
              <a:rPr lang="en-US" dirty="0">
                <a:latin typeface="Times New Roman" panose="02020603050405020304" pitchFamily="18" charset="0"/>
                <a:cs typeface="Times New Roman" panose="02020603050405020304" pitchFamily="18" charset="0"/>
              </a:rPr>
              <a:t>As part of the deal, and </a:t>
            </a:r>
            <a:r>
              <a:rPr lang="en-US" b="1" i="1" dirty="0">
                <a:latin typeface="Times New Roman" panose="02020603050405020304" pitchFamily="18" charset="0"/>
                <a:cs typeface="Times New Roman" panose="02020603050405020304" pitchFamily="18" charset="0"/>
              </a:rPr>
              <a:t>before</a:t>
            </a:r>
            <a:r>
              <a:rPr lang="en-US" dirty="0">
                <a:latin typeface="Times New Roman" panose="02020603050405020304" pitchFamily="18" charset="0"/>
                <a:cs typeface="Times New Roman" panose="02020603050405020304" pitchFamily="18" charset="0"/>
              </a:rPr>
              <a:t> it may purchase the two (2) acres, PT must demolish all above-ground, non-concrete structures on the full site at its cost, expense, and liability, using its retained contractors.</a:t>
            </a:r>
          </a:p>
          <a:p>
            <a:r>
              <a:rPr lang="en-US" dirty="0">
                <a:latin typeface="Times New Roman" panose="02020603050405020304" pitchFamily="18" charset="0"/>
                <a:cs typeface="Times New Roman" panose="02020603050405020304" pitchFamily="18" charset="0"/>
              </a:rPr>
              <a:t>The audited cost of the demolition will be a credit against the Purchase Price, with the balance due at the time of purchase. </a:t>
            </a:r>
          </a:p>
          <a:p>
            <a:pPr lvl="1"/>
            <a:r>
              <a:rPr lang="en-US" dirty="0">
                <a:latin typeface="Times New Roman" panose="02020603050405020304" pitchFamily="18" charset="0"/>
                <a:cs typeface="Times New Roman" panose="02020603050405020304" pitchFamily="18" charset="0"/>
              </a:rPr>
              <a:t>Example:</a:t>
            </a:r>
          </a:p>
          <a:p>
            <a:pPr lvl="2"/>
            <a:r>
              <a:rPr lang="en-US" dirty="0">
                <a:latin typeface="Times New Roman" panose="02020603050405020304" pitchFamily="18" charset="0"/>
                <a:cs typeface="Times New Roman" panose="02020603050405020304" pitchFamily="18" charset="0"/>
              </a:rPr>
              <a:t>Purchase Price: 		$600,000</a:t>
            </a:r>
          </a:p>
          <a:p>
            <a:pPr lvl="2"/>
            <a:r>
              <a:rPr lang="en-US" dirty="0">
                <a:latin typeface="Times New Roman" panose="02020603050405020304" pitchFamily="18" charset="0"/>
                <a:cs typeface="Times New Roman" panose="02020603050405020304" pitchFamily="18" charset="0"/>
              </a:rPr>
              <a:t>Demolition Costs: 	</a:t>
            </a:r>
            <a:r>
              <a:rPr lang="en-US" u="sng" dirty="0">
                <a:latin typeface="Times New Roman" panose="02020603050405020304" pitchFamily="18" charset="0"/>
                <a:cs typeface="Times New Roman" panose="02020603050405020304" pitchFamily="18" charset="0"/>
              </a:rPr>
              <a:t>($500,000)</a:t>
            </a:r>
          </a:p>
          <a:p>
            <a:pPr lvl="2"/>
            <a:r>
              <a:rPr lang="en-US" dirty="0">
                <a:latin typeface="Times New Roman" panose="02020603050405020304" pitchFamily="18" charset="0"/>
                <a:cs typeface="Times New Roman" panose="02020603050405020304" pitchFamily="18" charset="0"/>
              </a:rPr>
              <a:t>Amount due to City: 	</a:t>
            </a:r>
            <a:r>
              <a:rPr lang="en-US" b="1" dirty="0">
                <a:latin typeface="Times New Roman" panose="02020603050405020304" pitchFamily="18" charset="0"/>
                <a:cs typeface="Times New Roman" panose="02020603050405020304" pitchFamily="18" charset="0"/>
              </a:rPr>
              <a:t>$100,000</a:t>
            </a:r>
          </a:p>
          <a:p>
            <a:endParaRPr lang="en-US" dirty="0"/>
          </a:p>
          <a:p>
            <a:endParaRPr lang="en-US" dirty="0"/>
          </a:p>
        </p:txBody>
      </p:sp>
      <p:sp>
        <p:nvSpPr>
          <p:cNvPr id="5" name="Slide Number Placeholder 5">
            <a:extLst>
              <a:ext uri="{FF2B5EF4-FFF2-40B4-BE49-F238E27FC236}">
                <a16:creationId xmlns:a16="http://schemas.microsoft.com/office/drawing/2014/main" id="{5C0094B1-0ACF-8EA5-0419-823BADA1A270}"/>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Tree>
    <p:extLst>
      <p:ext uri="{BB962C8B-B14F-4D97-AF65-F5344CB8AC3E}">
        <p14:creationId xmlns:p14="http://schemas.microsoft.com/office/powerpoint/2010/main" val="249180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F732-BD7D-057C-C886-41BD32D59726}"/>
              </a:ext>
            </a:extLst>
          </p:cNvPr>
          <p:cNvSpPr>
            <a:spLocks noGrp="1"/>
          </p:cNvSpPr>
          <p:nvPr>
            <p:ph type="title"/>
          </p:nvPr>
        </p:nvSpPr>
        <p:spPr/>
        <p:txBody>
          <a:bodyPr/>
          <a:lstStyle/>
          <a:p>
            <a:r>
              <a:rPr lang="en-US" dirty="0"/>
              <a:t>Option Term</a:t>
            </a:r>
          </a:p>
        </p:txBody>
      </p:sp>
      <p:sp>
        <p:nvSpPr>
          <p:cNvPr id="3" name="Content Placeholder 2">
            <a:extLst>
              <a:ext uri="{FF2B5EF4-FFF2-40B4-BE49-F238E27FC236}">
                <a16:creationId xmlns:a16="http://schemas.microsoft.com/office/drawing/2014/main" id="{9052EEAA-6923-8A8A-FE78-1C5320D2C504}"/>
              </a:ext>
            </a:extLst>
          </p:cNvPr>
          <p:cNvSpPr>
            <a:spLocks noGrp="1"/>
          </p:cNvSpPr>
          <p:nvPr>
            <p:ph idx="1"/>
          </p:nvPr>
        </p:nvSpPr>
        <p:spPr>
          <a:xfrm>
            <a:off x="1097280" y="1817159"/>
            <a:ext cx="10058400" cy="4023360"/>
          </a:xfrm>
        </p:spPr>
        <p:txBody>
          <a:bodyPr/>
          <a:lstStyle/>
          <a:p>
            <a:r>
              <a:rPr lang="en-US" dirty="0">
                <a:latin typeface="Times New Roman" panose="02020603050405020304" pitchFamily="18" charset="0"/>
                <a:cs typeface="Times New Roman" panose="02020603050405020304" pitchFamily="18" charset="0"/>
              </a:rPr>
              <a:t>The “option term” is the length of time that PT must give to exercise the option and purchase the two (2) acres.  </a:t>
            </a:r>
          </a:p>
          <a:p>
            <a:pPr lvl="1"/>
            <a:r>
              <a:rPr lang="en-US" dirty="0">
                <a:latin typeface="Times New Roman" panose="02020603050405020304" pitchFamily="18" charset="0"/>
                <a:cs typeface="Times New Roman" panose="02020603050405020304" pitchFamily="18" charset="0"/>
              </a:rPr>
              <a:t>Option Term: </a:t>
            </a:r>
            <a:r>
              <a:rPr lang="en-US" b="1" i="1" dirty="0">
                <a:latin typeface="Times New Roman" panose="02020603050405020304" pitchFamily="18" charset="0"/>
                <a:cs typeface="Times New Roman" panose="02020603050405020304" pitchFamily="18" charset="0"/>
              </a:rPr>
              <a:t>Two (2) years</a:t>
            </a:r>
          </a:p>
          <a:p>
            <a:r>
              <a:rPr lang="en-US" b="1" i="1" dirty="0">
                <a:latin typeface="Times New Roman" panose="02020603050405020304" pitchFamily="18" charset="0"/>
                <a:cs typeface="Times New Roman" panose="02020603050405020304" pitchFamily="18" charset="0"/>
              </a:rPr>
              <a:t>Termination Rights. </a:t>
            </a:r>
          </a:p>
          <a:p>
            <a:pPr lvl="1"/>
            <a:r>
              <a:rPr lang="en-US" dirty="0">
                <a:latin typeface="Times New Roman" panose="02020603050405020304" pitchFamily="18" charset="0"/>
                <a:cs typeface="Times New Roman" panose="02020603050405020304" pitchFamily="18" charset="0"/>
              </a:rPr>
              <a:t>To avoid tying up the property for two (2) years if PT is not making progress, the City has the right to terminate the Option Agreement early if:</a:t>
            </a:r>
          </a:p>
          <a:p>
            <a:pPr lvl="2"/>
            <a:r>
              <a:rPr lang="en-US" dirty="0">
                <a:latin typeface="Times New Roman" panose="02020603050405020304" pitchFamily="18" charset="0"/>
                <a:cs typeface="Times New Roman" panose="02020603050405020304" pitchFamily="18" charset="0"/>
              </a:rPr>
              <a:t>RCEA and PG&amp;E approvals not received in timely manner</a:t>
            </a:r>
          </a:p>
          <a:p>
            <a:pPr lvl="2"/>
            <a:r>
              <a:rPr lang="en-US" dirty="0">
                <a:latin typeface="Times New Roman" panose="02020603050405020304" pitchFamily="18" charset="0"/>
                <a:cs typeface="Times New Roman" panose="02020603050405020304" pitchFamily="18" charset="0"/>
              </a:rPr>
              <a:t>City and PT cannot come to terms on a Demolition Agreement</a:t>
            </a:r>
          </a:p>
          <a:p>
            <a:pPr lvl="2"/>
            <a:r>
              <a:rPr lang="en-US" dirty="0">
                <a:latin typeface="Times New Roman" panose="02020603050405020304" pitchFamily="18" charset="0"/>
                <a:cs typeface="Times New Roman" panose="02020603050405020304" pitchFamily="18" charset="0"/>
              </a:rPr>
              <a:t>PT breaches the Demolition Agreement</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PT can terminate the Option Agreement at any time.</a:t>
            </a:r>
          </a:p>
        </p:txBody>
      </p:sp>
      <p:sp>
        <p:nvSpPr>
          <p:cNvPr id="4" name="Slide Number Placeholder 3">
            <a:extLst>
              <a:ext uri="{FF2B5EF4-FFF2-40B4-BE49-F238E27FC236}">
                <a16:creationId xmlns:a16="http://schemas.microsoft.com/office/drawing/2014/main" id="{A2E45EC7-3F7C-B046-AE3B-63AE2BD54A27}"/>
              </a:ext>
            </a:extLst>
          </p:cNvPr>
          <p:cNvSpPr>
            <a:spLocks noGrp="1"/>
          </p:cNvSpPr>
          <p:nvPr>
            <p:ph type="sldNum" sz="quarter" idx="12"/>
          </p:nvPr>
        </p:nvSpPr>
        <p:spPr/>
        <p:txBody>
          <a:bodyPr/>
          <a:lstStyle/>
          <a:p>
            <a:fld id="{A49DFD55-3C28-40EF-9E31-A92D2E4017FF}" type="slidenum">
              <a:rPr lang="en-US" smtClean="0"/>
              <a:t>8</a:t>
            </a:fld>
            <a:endParaRPr lang="en-US" dirty="0"/>
          </a:p>
        </p:txBody>
      </p:sp>
    </p:spTree>
    <p:extLst>
      <p:ext uri="{BB962C8B-B14F-4D97-AF65-F5344CB8AC3E}">
        <p14:creationId xmlns:p14="http://schemas.microsoft.com/office/powerpoint/2010/main" val="268165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D6E3-B6D6-DC0C-9BD4-9FC49D826A2E}"/>
              </a:ext>
            </a:extLst>
          </p:cNvPr>
          <p:cNvSpPr>
            <a:spLocks noGrp="1"/>
          </p:cNvSpPr>
          <p:nvPr>
            <p:ph type="title"/>
          </p:nvPr>
        </p:nvSpPr>
        <p:spPr/>
        <p:txBody>
          <a:bodyPr/>
          <a:lstStyle/>
          <a:p>
            <a:r>
              <a:rPr lang="en-US" dirty="0"/>
              <a:t>Conditions that Must be Satisfied</a:t>
            </a:r>
          </a:p>
        </p:txBody>
      </p:sp>
      <p:sp>
        <p:nvSpPr>
          <p:cNvPr id="3" name="Content Placeholder 2">
            <a:extLst>
              <a:ext uri="{FF2B5EF4-FFF2-40B4-BE49-F238E27FC236}">
                <a16:creationId xmlns:a16="http://schemas.microsoft.com/office/drawing/2014/main" id="{863F859F-6A14-EBB5-4660-BF1331C060F0}"/>
              </a:ext>
            </a:extLst>
          </p:cNvPr>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Option Agreements are normally subject to non-waivable conditions that the buyer must satisfy before the option to purchase can be exercised.  </a:t>
            </a:r>
          </a:p>
          <a:p>
            <a:r>
              <a:rPr lang="en-US" sz="2800" dirty="0">
                <a:latin typeface="Times New Roman" panose="02020603050405020304" pitchFamily="18" charset="0"/>
                <a:cs typeface="Times New Roman" panose="02020603050405020304" pitchFamily="18" charset="0"/>
              </a:rPr>
              <a:t>Potential conditions:</a:t>
            </a:r>
          </a:p>
          <a:p>
            <a:pPr lvl="1"/>
            <a:r>
              <a:rPr lang="en-US" sz="2000" dirty="0">
                <a:latin typeface="Times New Roman" panose="02020603050405020304" pitchFamily="18" charset="0"/>
                <a:cs typeface="Times New Roman" panose="02020603050405020304" pitchFamily="18" charset="0"/>
              </a:rPr>
              <a:t>City and PT negotiate a Demolition Agreement</a:t>
            </a:r>
          </a:p>
          <a:p>
            <a:pPr lvl="1"/>
            <a:r>
              <a:rPr lang="en-US" sz="2000" dirty="0">
                <a:latin typeface="Times New Roman" panose="02020603050405020304" pitchFamily="18" charset="0"/>
                <a:cs typeface="Times New Roman" panose="02020603050405020304" pitchFamily="18" charset="0"/>
              </a:rPr>
              <a:t>PT contracts for demolition with approved contractor</a:t>
            </a:r>
          </a:p>
          <a:p>
            <a:pPr lvl="1"/>
            <a:r>
              <a:rPr lang="en-US" sz="2000" dirty="0">
                <a:latin typeface="Times New Roman" panose="02020603050405020304" pitchFamily="18" charset="0"/>
                <a:cs typeface="Times New Roman" panose="02020603050405020304" pitchFamily="18" charset="0"/>
              </a:rPr>
              <a:t>CEQA is completed</a:t>
            </a:r>
          </a:p>
          <a:p>
            <a:pPr lvl="1"/>
            <a:r>
              <a:rPr lang="en-US" sz="2000" dirty="0">
                <a:latin typeface="Times New Roman" panose="02020603050405020304" pitchFamily="18" charset="0"/>
                <a:cs typeface="Times New Roman" panose="02020603050405020304" pitchFamily="18" charset="0"/>
              </a:rPr>
              <a:t>Government permits have been issued for 20 MW BESS project</a:t>
            </a:r>
          </a:p>
          <a:p>
            <a:pPr lvl="1"/>
            <a:r>
              <a:rPr lang="en-US" sz="2000" dirty="0">
                <a:latin typeface="Times New Roman" panose="02020603050405020304" pitchFamily="18" charset="0"/>
                <a:cs typeface="Times New Roman" panose="02020603050405020304" pitchFamily="18" charset="0"/>
              </a:rPr>
              <a:t>Demolition of above-ground structures is completed on full site</a:t>
            </a:r>
          </a:p>
          <a:p>
            <a:pPr marL="201168" lvl="1" indent="0">
              <a:buNone/>
            </a:pPr>
            <a:endParaRPr lang="en-US" dirty="0"/>
          </a:p>
        </p:txBody>
      </p:sp>
      <p:sp>
        <p:nvSpPr>
          <p:cNvPr id="4" name="Slide Number Placeholder 3">
            <a:extLst>
              <a:ext uri="{FF2B5EF4-FFF2-40B4-BE49-F238E27FC236}">
                <a16:creationId xmlns:a16="http://schemas.microsoft.com/office/drawing/2014/main" id="{8988673F-7FAB-B167-3BE5-22E7176BB267}"/>
              </a:ext>
            </a:extLst>
          </p:cNvPr>
          <p:cNvSpPr>
            <a:spLocks noGrp="1"/>
          </p:cNvSpPr>
          <p:nvPr>
            <p:ph type="sldNum" sz="quarter" idx="12"/>
          </p:nvPr>
        </p:nvSpPr>
        <p:spPr/>
        <p:txBody>
          <a:bodyPr/>
          <a:lstStyle/>
          <a:p>
            <a:fld id="{A49DFD55-3C28-40EF-9E31-A92D2E4017FF}" type="slidenum">
              <a:rPr lang="en-US" smtClean="0"/>
              <a:t>9</a:t>
            </a:fld>
            <a:endParaRPr lang="en-US" dirty="0"/>
          </a:p>
        </p:txBody>
      </p:sp>
    </p:spTree>
    <p:extLst>
      <p:ext uri="{BB962C8B-B14F-4D97-AF65-F5344CB8AC3E}">
        <p14:creationId xmlns:p14="http://schemas.microsoft.com/office/powerpoint/2010/main" val="14285197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168DCE-134F-4610-A6AA-88CEBE8D71D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BF691C-888B-4061-8A6F-D5CE84A0254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Retrospect</Template>
  <TotalTime>156</TotalTime>
  <Words>1346</Words>
  <Application>Microsoft Office PowerPoint</Application>
  <PresentationFormat>Widescreen</PresentationFormat>
  <Paragraphs>119</Paragraphs>
  <Slides>18</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Calibri Light</vt:lpstr>
      <vt:lpstr>Times New Roman</vt:lpstr>
      <vt:lpstr>Retrospect</vt:lpstr>
      <vt:lpstr>Update on Negotiations with Power-Transitions February 20, 2025</vt:lpstr>
      <vt:lpstr>Topics</vt:lpstr>
      <vt:lpstr>Introduction of Deal Terms and Concepts</vt:lpstr>
      <vt:lpstr>Option Agreement</vt:lpstr>
      <vt:lpstr>Phase 1A and 1B BESS Project</vt:lpstr>
      <vt:lpstr>Compromise (Sale and Lease) </vt:lpstr>
      <vt:lpstr>Purchase Price and Demolition</vt:lpstr>
      <vt:lpstr>Option Term</vt:lpstr>
      <vt:lpstr>Conditions that Must be Satisfied</vt:lpstr>
      <vt:lpstr>Post Acquisition Obligations </vt:lpstr>
      <vt:lpstr>PowerPoint Presentation</vt:lpstr>
      <vt:lpstr>Schedule for Approval</vt:lpstr>
      <vt:lpstr>Schedule for Approval</vt:lpstr>
      <vt:lpstr>Community Outreach</vt:lpstr>
      <vt:lpstr>Community Outreach</vt:lpstr>
      <vt:lpstr>PowerPoint Presentation</vt:lpstr>
      <vt:lpstr>Council Feedback</vt:lpstr>
      <vt:lpstr>Council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Plotz</dc:creator>
  <cp:lastModifiedBy>Ryan Plotz</cp:lastModifiedBy>
  <cp:revision>4</cp:revision>
  <dcterms:created xsi:type="dcterms:W3CDTF">2025-02-17T17:30:02Z</dcterms:created>
  <dcterms:modified xsi:type="dcterms:W3CDTF">2025-02-20T21:12:58Z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